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sldIdLst>
    <p:sldId id="256" r:id="rId2"/>
    <p:sldId id="260" r:id="rId3"/>
    <p:sldId id="262" r:id="rId4"/>
    <p:sldId id="264" r:id="rId5"/>
    <p:sldId id="265" r:id="rId6"/>
    <p:sldId id="266" r:id="rId7"/>
    <p:sldId id="269" r:id="rId8"/>
    <p:sldId id="268" r:id="rId9"/>
    <p:sldId id="267" r:id="rId10"/>
    <p:sldId id="257" r:id="rId11"/>
    <p:sldId id="25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936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913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3353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759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01748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560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116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041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84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138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60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167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227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878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43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372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94303-9B93-4741-901D-51D3071C1D8C}" type="datetimeFigureOut">
              <a:rPr lang="ru-RU" smtClean="0"/>
              <a:t>29.11.2025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C1967BF-20DC-4646-9F82-C0747F74B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85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ng.com/images/search?view" TargetMode="External"/><Relationship Id="rId2" Type="http://schemas.openxmlformats.org/officeDocument/2006/relationships/hyperlink" Target="https://www.bing.com/images/search?view=detailV2&amp;ccid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urogymnaziya.eduface.ru/activity/fin_gramotnost/doc/2085777" TargetMode="External"/><Relationship Id="rId4" Type="http://schemas.openxmlformats.org/officeDocument/2006/relationships/hyperlink" Target="https://blog.maximumtest.ru/post/finansovaya-gramotnost-dlya-detej-i-shkolnikov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302327"/>
            <a:ext cx="8915399" cy="1246909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Номинация: «</a:t>
            </a:r>
            <a:r>
              <a:rPr lang="ru-RU" sz="1800" dirty="0"/>
              <a:t>Лучшее методическое обеспечение реализации программы </a:t>
            </a:r>
            <a:r>
              <a:rPr lang="ru-RU" sz="1800" dirty="0" smtClean="0"/>
              <a:t>по финансовой </a:t>
            </a:r>
            <a:r>
              <a:rPr lang="ru-RU" sz="1800" dirty="0"/>
              <a:t>грамотности»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43782" y="4777380"/>
            <a:ext cx="5260830" cy="468876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Выполнила учитель:  </a:t>
            </a:r>
            <a:r>
              <a:rPr lang="ru-RU" sz="1400" dirty="0" err="1"/>
              <a:t>Башкурова</a:t>
            </a:r>
            <a:r>
              <a:rPr lang="ru-RU" sz="1400" dirty="0"/>
              <a:t> Татьяна Геннадьевна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52073" y="323273"/>
            <a:ext cx="9352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Муниципальное автономное образовательное учреждение </a:t>
            </a:r>
            <a:endParaRPr lang="ru-RU" dirty="0" smtClean="0"/>
          </a:p>
          <a:p>
            <a:pPr algn="ctr"/>
            <a:r>
              <a:rPr lang="ru-RU" dirty="0" smtClean="0"/>
              <a:t>«</a:t>
            </a:r>
            <a:r>
              <a:rPr lang="ru-RU" dirty="0"/>
              <a:t>Уральская средняя общеобразовательная школа</a:t>
            </a:r>
            <a:r>
              <a:rPr lang="ru-RU" dirty="0" smtClean="0"/>
              <a:t>» </a:t>
            </a:r>
            <a:r>
              <a:rPr lang="ru-RU" dirty="0" err="1" smtClean="0"/>
              <a:t>Кваркенского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21164" y="2863273"/>
            <a:ext cx="9956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ЛЭПБУК  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«ФИНАНСОВАЯ ГРАМОТНОСТЬ —  ЭТО МОДНО»!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969604"/>
            <a:ext cx="1845707" cy="122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5601" y="203200"/>
            <a:ext cx="9879012" cy="635446"/>
          </a:xfrm>
        </p:spPr>
        <p:txBody>
          <a:bodyPr>
            <a:normAutofit/>
          </a:bodyPr>
          <a:lstStyle/>
          <a:p>
            <a:r>
              <a:rPr lang="ru-RU" sz="2800" dirty="0"/>
              <a:t>Что отличает финансово грамотного </a:t>
            </a:r>
            <a:r>
              <a:rPr lang="ru-RU" sz="2800" dirty="0" smtClean="0"/>
              <a:t>человека</a:t>
            </a:r>
            <a:r>
              <a:rPr lang="ru-RU" sz="2800" dirty="0"/>
              <a:t>?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817" y="1237674"/>
            <a:ext cx="2350221" cy="1586647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82574" y="2602950"/>
            <a:ext cx="2540000" cy="144087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Ведёт учёт </a:t>
            </a:r>
          </a:p>
          <a:p>
            <a:pPr algn="ctr"/>
            <a:r>
              <a:rPr lang="ru-RU" dirty="0"/>
              <a:t>доходов и </a:t>
            </a:r>
          </a:p>
          <a:p>
            <a:pPr algn="ctr"/>
            <a:r>
              <a:rPr lang="ru-RU" dirty="0"/>
              <a:t>расходов</a:t>
            </a:r>
          </a:p>
        </p:txBody>
      </p:sp>
      <p:sp>
        <p:nvSpPr>
          <p:cNvPr id="8" name="Облако 7"/>
          <p:cNvSpPr/>
          <p:nvPr/>
        </p:nvSpPr>
        <p:spPr>
          <a:xfrm>
            <a:off x="5828143" y="5037095"/>
            <a:ext cx="2548188" cy="162250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2284" y="1154386"/>
            <a:ext cx="2229716" cy="1669935"/>
          </a:xfrm>
          <a:prstGeom prst="rect">
            <a:avLst/>
          </a:prstGeom>
        </p:spPr>
      </p:pic>
      <p:sp>
        <p:nvSpPr>
          <p:cNvPr id="11" name="Облако 10"/>
          <p:cNvSpPr/>
          <p:nvPr/>
        </p:nvSpPr>
        <p:spPr>
          <a:xfrm>
            <a:off x="8063345" y="1192165"/>
            <a:ext cx="2401457" cy="126538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Знает свои </a:t>
            </a:r>
          </a:p>
          <a:p>
            <a:pPr algn="ctr"/>
            <a:r>
              <a:rPr lang="ru-RU"/>
              <a:t>права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2194" y="598960"/>
            <a:ext cx="1869865" cy="20039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9515" y="645453"/>
            <a:ext cx="2109399" cy="113395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772072" y="4883549"/>
            <a:ext cx="1801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409" y="2503445"/>
            <a:ext cx="4514850" cy="25336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251" y="4359563"/>
            <a:ext cx="1376219" cy="198303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0234" y="5182091"/>
            <a:ext cx="1609483" cy="3779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93517" y="4849062"/>
            <a:ext cx="2553610" cy="134853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939635" y="5182091"/>
            <a:ext cx="189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Тратит </a:t>
            </a:r>
          </a:p>
          <a:p>
            <a:r>
              <a:rPr lang="ru-RU" dirty="0"/>
              <a:t>меньше, чем </a:t>
            </a:r>
          </a:p>
          <a:p>
            <a:r>
              <a:rPr lang="ru-RU" dirty="0"/>
              <a:t>зарабатывает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69984" y="5080000"/>
            <a:ext cx="1289832" cy="163499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987636" y="838646"/>
            <a:ext cx="168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Имеет </a:t>
            </a:r>
          </a:p>
          <a:p>
            <a:r>
              <a:rPr lang="ru-RU" dirty="0"/>
              <a:t>сбережения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14473" y="5182092"/>
            <a:ext cx="2261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Владеет </a:t>
            </a:r>
          </a:p>
          <a:p>
            <a:r>
              <a:rPr lang="ru-RU" dirty="0"/>
              <a:t>актуальной </a:t>
            </a:r>
          </a:p>
          <a:p>
            <a:r>
              <a:rPr lang="ru-RU" dirty="0"/>
              <a:t>информацией о </a:t>
            </a:r>
          </a:p>
          <a:p>
            <a:r>
              <a:rPr lang="ru-RU" dirty="0"/>
              <a:t>финансах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54240" y="5251830"/>
            <a:ext cx="2572735" cy="146316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64073" y="3177840"/>
            <a:ext cx="2524658" cy="200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30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581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www.bing.com/images/search?view=detailV2&amp;ccid</a:t>
            </a:r>
            <a:endParaRPr lang="ru-RU" dirty="0" smtClean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www.bing.com/images/search?view=detailV2&amp;ccid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www.bing.com/images/search?view=detailV2&amp;ccid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www.bing.com/images/search?view=detailV2&amp;ccid</a:t>
            </a:r>
            <a:endParaRPr lang="ru-RU" dirty="0" smtClean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www.bing.com/images/search?view=detailV2&amp;ccid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www.bing.com/images/search?view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www.bing.com/images/search?view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www.bing.com/images/search?view=detailV2&amp;ccid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blog.maximumtest.ru/post/finansovaya-gramotnost-dlya-detej-i-shkolnikov.html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eurogymnaziya.eduface.ru/activity/fin_gramotnost/doc/2085777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1191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15163"/>
          </a:xfrm>
        </p:spPr>
        <p:txBody>
          <a:bodyPr>
            <a:normAutofit fontScale="90000"/>
          </a:bodyPr>
          <a:lstStyle/>
          <a:p>
            <a:r>
              <a:rPr lang="ru-RU" dirty="0"/>
              <a:t>Планируемые результаты: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265381"/>
            <a:ext cx="9085552" cy="532938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>
                <a:solidFill>
                  <a:srgbClr val="0070C0"/>
                </a:solidFill>
              </a:rPr>
              <a:t>Личностные: </a:t>
            </a:r>
            <a:r>
              <a:rPr lang="ru-RU" dirty="0"/>
              <a:t>- овладение начальными навыками в мире финансовых отношений: сопоставление доходов и расходов, знакомство с российскими и иностранными деньгами, сопоставление на простых примерах, решение практических заданий; </a:t>
            </a:r>
            <a:endParaRPr lang="ru-RU" dirty="0" smtClean="0"/>
          </a:p>
          <a:p>
            <a:endParaRPr lang="ru-RU" dirty="0"/>
          </a:p>
          <a:p>
            <a:r>
              <a:rPr lang="ru-RU" dirty="0" err="1">
                <a:solidFill>
                  <a:srgbClr val="0070C0"/>
                </a:solidFill>
              </a:rPr>
              <a:t>Метапредметые</a:t>
            </a:r>
            <a:r>
              <a:rPr lang="ru-RU" dirty="0">
                <a:solidFill>
                  <a:srgbClr val="0070C0"/>
                </a:solidFill>
              </a:rPr>
              <a:t>: </a:t>
            </a:r>
          </a:p>
          <a:p>
            <a:r>
              <a:rPr lang="ru-RU" dirty="0"/>
              <a:t>Познавательные - использование различных способов обработки, анализа, передачи и интерпретации информации; - овладение логическими действиями сравнения, обобщения, построения рассуждений, отнесения к известным понятиям; </a:t>
            </a:r>
          </a:p>
          <a:p>
            <a:r>
              <a:rPr lang="ru-RU" dirty="0">
                <a:solidFill>
                  <a:srgbClr val="0070C0"/>
                </a:solidFill>
              </a:rPr>
              <a:t>Регулятивные </a:t>
            </a:r>
            <a:r>
              <a:rPr lang="ru-RU" dirty="0"/>
              <a:t>- понимание цели своих действий; - планирование действий самостоятельно и с помощью учителя; </a:t>
            </a:r>
          </a:p>
          <a:p>
            <a:r>
              <a:rPr lang="ru-RU" dirty="0">
                <a:solidFill>
                  <a:srgbClr val="0070C0"/>
                </a:solidFill>
              </a:rPr>
              <a:t>Предметные </a:t>
            </a:r>
            <a:r>
              <a:rPr lang="ru-RU" dirty="0"/>
              <a:t>- понимание основных принципов в экономической жизни общества: представление о роли денег в семье и обществе, о причинах и последствиях изменения доходов и расходов семьи; - понимание и правильное использование экономических терминов; - освоение приемов работы с экономической информацией, ее осмысление, проведение простых финансовых расчетов; - развитие навыков работы с иллюстративным материалом, умение формулировать выводы.</a:t>
            </a:r>
          </a:p>
          <a:p>
            <a:r>
              <a:rPr lang="ru-RU" dirty="0">
                <a:solidFill>
                  <a:srgbClr val="0070C0"/>
                </a:solidFill>
              </a:rPr>
              <a:t>Практические упражнения</a:t>
            </a:r>
            <a:r>
              <a:rPr lang="ru-RU" dirty="0"/>
              <a:t>. Учащиеся могут выполнять задачи, связанные с реальными жизненными ситуациями, например, составлять бюджет, планировать расходы или управлять виртуальными финансами.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145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Этапы создания дидактического пособия: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1" y="1477817"/>
            <a:ext cx="9473480" cy="538018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 Изготовление основы </a:t>
            </a:r>
            <a:r>
              <a:rPr lang="ru-RU" dirty="0" err="1" smtClean="0"/>
              <a:t>лэпбука</a:t>
            </a:r>
            <a:r>
              <a:rPr lang="ru-RU" dirty="0" smtClean="0"/>
              <a:t> это книжка –раскладушка. Изготовлена книжка из 5 потолочных плиток, скрепленных между собой самоклеящейся пленкой.</a:t>
            </a:r>
          </a:p>
          <a:p>
            <a:endParaRPr lang="ru-RU" dirty="0" smtClean="0"/>
          </a:p>
          <a:p>
            <a:r>
              <a:rPr lang="ru-RU" dirty="0" smtClean="0"/>
              <a:t>2. Приобретение комплекта из 4 плакатов, подборка картинок из интернета для книжки- раскладки.</a:t>
            </a:r>
          </a:p>
          <a:p>
            <a:endParaRPr lang="ru-RU" dirty="0"/>
          </a:p>
          <a:p>
            <a:r>
              <a:rPr lang="ru-RU" dirty="0" smtClean="0"/>
              <a:t>3.Подборка материалов: сказки, поговорки, пословицы, математические задачи, </a:t>
            </a:r>
            <a:r>
              <a:rPr lang="ru-RU" dirty="0" err="1" smtClean="0"/>
              <a:t>пазлы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4.Изготовление кармашков для </a:t>
            </a:r>
            <a:r>
              <a:rPr lang="ru-RU" dirty="0" err="1" smtClean="0"/>
              <a:t>лэпбука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Дидактическое пособие апробировано на учениках 2 класса.</a:t>
            </a:r>
          </a:p>
          <a:p>
            <a:pPr marL="0" indent="0">
              <a:buNone/>
            </a:pPr>
            <a:r>
              <a:rPr lang="ru-RU" dirty="0"/>
              <a:t>Дети научились </a:t>
            </a:r>
            <a:r>
              <a:rPr lang="ru-RU" dirty="0" smtClean="0"/>
              <a:t> распознавать виды денег, познакомились </a:t>
            </a:r>
            <a:r>
              <a:rPr lang="ru-RU" dirty="0"/>
              <a:t>с деньгами других стран; узнали, </a:t>
            </a:r>
            <a:r>
              <a:rPr lang="ru-RU" dirty="0" smtClean="0"/>
              <a:t>как формируется </a:t>
            </a:r>
            <a:r>
              <a:rPr lang="ru-RU" dirty="0"/>
              <a:t>семейный </a:t>
            </a:r>
            <a:r>
              <a:rPr lang="ru-RU" dirty="0" smtClean="0"/>
              <a:t>бюджет, познакомились с разными видами банкнот.  </a:t>
            </a:r>
            <a:r>
              <a:rPr lang="ru-RU" dirty="0"/>
              <a:t>Дети отгадывали загадки, </a:t>
            </a:r>
            <a:r>
              <a:rPr lang="ru-RU" dirty="0" smtClean="0"/>
              <a:t>решали </a:t>
            </a:r>
            <a:r>
              <a:rPr lang="ru-RU" dirty="0"/>
              <a:t>проблемные ситуации, научились и</a:t>
            </a:r>
            <a:r>
              <a:rPr lang="ru-RU" dirty="0" smtClean="0"/>
              <a:t>грать в игры «Рулетка», игра «Копейка рубль бережет», игра «Что можно купить, а что нельзя </a:t>
            </a:r>
            <a:r>
              <a:rPr lang="ru-RU" dirty="0"/>
              <a:t>купить», </a:t>
            </a:r>
            <a:r>
              <a:rPr lang="ru-RU" dirty="0" smtClean="0"/>
              <a:t>узнали как защититься от мошенников в интернете,  в банкомате, в магазине, в кафе.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22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10836"/>
            <a:ext cx="8911687" cy="579392"/>
          </a:xfrm>
        </p:spPr>
        <p:txBody>
          <a:bodyPr>
            <a:normAutofit fontScale="90000"/>
          </a:bodyPr>
          <a:lstStyle/>
          <a:p>
            <a:r>
              <a:rPr lang="ru-RU" dirty="0"/>
              <a:t>Описание дидактического </a:t>
            </a:r>
            <a:r>
              <a:rPr lang="ru-RU" dirty="0" smtClean="0"/>
              <a:t>пособия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08727" y="803564"/>
            <a:ext cx="104001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Лэпбук</a:t>
            </a:r>
            <a:r>
              <a:rPr lang="ru-RU" dirty="0" smtClean="0"/>
              <a:t> «Финансовая грамотность-это модно» </a:t>
            </a:r>
            <a:r>
              <a:rPr lang="ru-RU" dirty="0"/>
              <a:t>выполнен в виде </a:t>
            </a:r>
            <a:r>
              <a:rPr lang="ru-RU" dirty="0" smtClean="0"/>
              <a:t>книжки- раскладушки.</a:t>
            </a:r>
          </a:p>
          <a:p>
            <a:r>
              <a:rPr lang="ru-RU" dirty="0"/>
              <a:t>Это позволяет познакомить </a:t>
            </a:r>
            <a:r>
              <a:rPr lang="ru-RU" dirty="0" smtClean="0"/>
              <a:t>детей с новой информацией наглядно и выполнить различные дифференцированные задания, дополнить  детям </a:t>
            </a:r>
            <a:r>
              <a:rPr lang="ru-RU" dirty="0" err="1" smtClean="0"/>
              <a:t>Лэпбук</a:t>
            </a:r>
            <a:r>
              <a:rPr lang="ru-RU" dirty="0" smtClean="0"/>
              <a:t> новой информацией в различных форматах.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18" y="2003892"/>
            <a:ext cx="10880438" cy="4854107"/>
          </a:xfrm>
          <a:prstGeom prst="rect">
            <a:avLst/>
          </a:prstGeom>
        </p:spPr>
      </p:pic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97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419" y="129310"/>
            <a:ext cx="9925193" cy="628072"/>
          </a:xfrm>
        </p:spPr>
        <p:txBody>
          <a:bodyPr>
            <a:noAutofit/>
          </a:bodyPr>
          <a:lstStyle/>
          <a:p>
            <a:r>
              <a:rPr lang="ru-RU" sz="2000" dirty="0"/>
              <a:t>Описание дидактического </a:t>
            </a:r>
            <a:r>
              <a:rPr lang="ru-RU" sz="2000" dirty="0" smtClean="0"/>
              <a:t>пособия. Дидактический материал.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311" y="909965"/>
            <a:ext cx="2111762" cy="5627072"/>
          </a:xfrm>
        </p:spPr>
      </p:pic>
      <p:sp>
        <p:nvSpPr>
          <p:cNvPr id="9" name="TextBox 8"/>
          <p:cNvSpPr txBox="1"/>
          <p:nvPr/>
        </p:nvSpPr>
        <p:spPr>
          <a:xfrm>
            <a:off x="1579419" y="1385454"/>
            <a:ext cx="6844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Загадки, стихи, пословицы, поговорки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dirty="0"/>
              <a:t> Цель: знакомство детей с загадками и стихами на финансовую </a:t>
            </a:r>
            <a:r>
              <a:rPr lang="ru-RU" dirty="0" smtClean="0"/>
              <a:t>тематику</a:t>
            </a:r>
          </a:p>
          <a:p>
            <a:endParaRPr lang="ru-RU" dirty="0"/>
          </a:p>
          <a:p>
            <a:r>
              <a:rPr lang="ru-RU" b="1" dirty="0" smtClean="0">
                <a:solidFill>
                  <a:srgbClr val="0070C0"/>
                </a:solidFill>
              </a:rPr>
              <a:t>Математические задачи</a:t>
            </a:r>
          </a:p>
          <a:p>
            <a:r>
              <a:rPr lang="ru-RU" dirty="0" smtClean="0"/>
              <a:t>Цель: заключается </a:t>
            </a:r>
            <a:r>
              <a:rPr lang="ru-RU" dirty="0"/>
              <a:t>в формировании у детей умений и навыков, связанных с расчетом </a:t>
            </a:r>
            <a:r>
              <a:rPr lang="ru-RU" dirty="0" smtClean="0"/>
              <a:t>стоимости, пониманием </a:t>
            </a:r>
            <a:r>
              <a:rPr lang="ru-RU" dirty="0"/>
              <a:t>денежных единиц, а также в способствовании их критическому мышлению и финансовой грамотности. Эти задачи помогают детям лучше понимать, как деньги работают, и как их можно эффективно использовать для решения различных финансовых вопросов. </a:t>
            </a:r>
          </a:p>
        </p:txBody>
      </p:sp>
    </p:spTree>
    <p:extLst>
      <p:ext uri="{BB962C8B-B14F-4D97-AF65-F5344CB8AC3E}">
        <p14:creationId xmlns:p14="http://schemas.microsoft.com/office/powerpoint/2010/main" val="425824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1491" y="184728"/>
            <a:ext cx="10313122" cy="472316"/>
          </a:xfrm>
        </p:spPr>
        <p:txBody>
          <a:bodyPr>
            <a:normAutofit/>
          </a:bodyPr>
          <a:lstStyle/>
          <a:p>
            <a:r>
              <a:rPr lang="ru-RU" sz="2000" dirty="0"/>
              <a:t>Описание дидактического </a:t>
            </a:r>
            <a:r>
              <a:rPr lang="ru-RU" sz="2000" dirty="0" smtClean="0"/>
              <a:t>пособия.   Дидактический </a:t>
            </a:r>
            <a:r>
              <a:rPr lang="ru-RU" sz="2000" dirty="0"/>
              <a:t>материал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109" y="591128"/>
            <a:ext cx="7813965" cy="53200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</a:t>
            </a:r>
            <a:r>
              <a:rPr lang="ru-RU" b="1" dirty="0" err="1" smtClean="0">
                <a:solidFill>
                  <a:srgbClr val="7030A0"/>
                </a:solidFill>
              </a:rPr>
              <a:t>Пазлы</a:t>
            </a:r>
            <a:endParaRPr lang="ru-RU" b="1" dirty="0" smtClean="0">
              <a:solidFill>
                <a:srgbClr val="7030A0"/>
              </a:solidFill>
            </a:endParaRPr>
          </a:p>
          <a:p>
            <a:r>
              <a:rPr lang="ru-RU" sz="1600" dirty="0" smtClean="0"/>
              <a:t>Цель: 1. Формирование элементарных экономических представлений у детей, что помогает развивать бережное отношение к деньгам. </a:t>
            </a:r>
          </a:p>
          <a:p>
            <a:r>
              <a:rPr lang="ru-RU" sz="1600" dirty="0" smtClean="0"/>
              <a:t>2. Повышение финансовой грамотности у учащихся, что позволяет им лучше управлять своими финансами и принимать обоснованные решения. </a:t>
            </a:r>
          </a:p>
          <a:p>
            <a:r>
              <a:rPr lang="ru-RU" sz="1600" dirty="0" smtClean="0"/>
              <a:t>3. Игровая форма обучения, которая делает процесс более доступным и интересным для детей. </a:t>
            </a:r>
          </a:p>
          <a:p>
            <a:pPr marL="0" indent="0">
              <a:buNone/>
            </a:pPr>
            <a:r>
              <a:rPr lang="ru-RU" sz="1600" dirty="0" smtClean="0"/>
              <a:t>      4.  Формирование устойчивых финансовых привычек и правил, которые помогут избежать ошибок в финансовой </a:t>
            </a:r>
            <a:r>
              <a:rPr lang="ru-RU" dirty="0" smtClean="0"/>
              <a:t>ситуации.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Книжка-гармошка.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Цель: помогает </a:t>
            </a:r>
            <a:r>
              <a:rPr lang="ru-RU" sz="1400" dirty="0">
                <a:solidFill>
                  <a:schemeClr val="tx1"/>
                </a:solidFill>
              </a:rPr>
              <a:t>обучающимся 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систематизировать </a:t>
            </a:r>
            <a:r>
              <a:rPr lang="ru-RU" sz="1400" dirty="0">
                <a:solidFill>
                  <a:schemeClr val="tx1"/>
                </a:solidFill>
              </a:rPr>
              <a:t>и </a:t>
            </a:r>
            <a:r>
              <a:rPr lang="ru-RU" sz="1400" dirty="0" smtClean="0">
                <a:solidFill>
                  <a:schemeClr val="tx1"/>
                </a:solidFill>
              </a:rPr>
              <a:t>запоминать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информацию </a:t>
            </a:r>
            <a:r>
              <a:rPr lang="ru-RU" sz="1400" dirty="0" smtClean="0">
                <a:solidFill>
                  <a:schemeClr val="tx1"/>
                </a:solidFill>
              </a:rPr>
              <a:t>по теме  «Экономь ресурсы планеты".</a:t>
            </a:r>
          </a:p>
          <a:p>
            <a:endParaRPr lang="ru-RU" sz="14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Image 40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3559" y="3932679"/>
            <a:ext cx="2724728" cy="2896238"/>
          </a:xfrm>
          <a:prstGeom prst="rect">
            <a:avLst/>
          </a:prstGeom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9620499" y="4164969"/>
            <a:ext cx="2506845" cy="865409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5099" y="3932679"/>
            <a:ext cx="2158171" cy="8047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982" y="5799467"/>
            <a:ext cx="2088287" cy="10459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5891" y="5380798"/>
            <a:ext cx="2454181" cy="93222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620500" y="4280041"/>
            <a:ext cx="2664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ЗАКРЫВАЙ КРАН, КОГДА ЧИСТИШЬ ЗУБЫ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890439" y="5395257"/>
            <a:ext cx="27431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ЗА СКОЛЬКО МОЖНО ПРОДАТЬ БУМАЖНЫЕ ОТХОДЫ?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68785" y="3965718"/>
            <a:ext cx="20032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ВЫКЛЮЧАЙ ПРИБОРЫ ИЗ РОЗЕТОК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414982" y="5911222"/>
            <a:ext cx="3703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ХОДИ В МАГАЗИН СО</a:t>
            </a:r>
          </a:p>
          <a:p>
            <a:r>
              <a:rPr lang="ru-RU" sz="1400" dirty="0" smtClean="0"/>
              <a:t> СВОИМ ПАКЕТОМ</a:t>
            </a:r>
            <a:endParaRPr lang="ru-RU" sz="14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461" y="772116"/>
            <a:ext cx="3523539" cy="293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43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0655" y="110837"/>
            <a:ext cx="10423957" cy="443346"/>
          </a:xfrm>
        </p:spPr>
        <p:txBody>
          <a:bodyPr>
            <a:normAutofit/>
          </a:bodyPr>
          <a:lstStyle/>
          <a:p>
            <a:r>
              <a:rPr lang="ru-RU" sz="2000" dirty="0"/>
              <a:t>Описание дидактического пособия.   Дидактический </a:t>
            </a:r>
            <a:r>
              <a:rPr lang="ru-RU" sz="2000" dirty="0" smtClean="0"/>
              <a:t>материал.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7673" y="3038764"/>
            <a:ext cx="8312727" cy="2872458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Игра «Парные картинки – валюта»</a:t>
            </a:r>
          </a:p>
          <a:p>
            <a:pPr marL="0" indent="0">
              <a:buNone/>
            </a:pPr>
            <a:r>
              <a:rPr lang="ru-RU" dirty="0"/>
              <a:t> Цель: знакомство детей с деньгами разных стран</a:t>
            </a:r>
          </a:p>
          <a:p>
            <a:pPr marL="0" indent="0">
              <a:buNone/>
            </a:pPr>
            <a:r>
              <a:rPr lang="ru-RU" dirty="0"/>
              <a:t> Ход игры: ребенок должен найти кошелек с одинаковыми купюрами. Во время игры он запоминает, как </a:t>
            </a:r>
            <a:r>
              <a:rPr lang="ru-RU" dirty="0" smtClean="0"/>
              <a:t>называется </a:t>
            </a:r>
            <a:r>
              <a:rPr lang="ru-RU" dirty="0"/>
              <a:t>валюта и какой стране принадлежит.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891" y="815108"/>
            <a:ext cx="2340352" cy="44773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53309" y="554183"/>
            <a:ext cx="76754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Игра </a:t>
            </a:r>
            <a:r>
              <a:rPr lang="ru-RU" b="1" dirty="0">
                <a:solidFill>
                  <a:srgbClr val="00B050"/>
                </a:solidFill>
              </a:rPr>
              <a:t>«Можно купить – нельзя купить»</a:t>
            </a:r>
          </a:p>
          <a:p>
            <a:r>
              <a:rPr lang="ru-RU" dirty="0"/>
              <a:t> Цель: формирование у детей понимания того, </a:t>
            </a:r>
            <a:r>
              <a:rPr lang="ru-RU" dirty="0" smtClean="0"/>
              <a:t>что главные </a:t>
            </a:r>
            <a:r>
              <a:rPr lang="ru-RU" dirty="0"/>
              <a:t>ценности- жизнь, отношения, дружбу, любовь, </a:t>
            </a:r>
            <a:r>
              <a:rPr lang="ru-RU" dirty="0" smtClean="0"/>
              <a:t>радость </a:t>
            </a:r>
            <a:r>
              <a:rPr lang="ru-RU" dirty="0"/>
              <a:t>близких людей – за деньги не купишь.</a:t>
            </a:r>
          </a:p>
          <a:p>
            <a:r>
              <a:rPr lang="ru-RU" dirty="0"/>
              <a:t> Ход игры: дети рассматривают карточки и раскладывают их в два кармашка: «Можно купить», «</a:t>
            </a:r>
            <a:r>
              <a:rPr lang="ru-RU" dirty="0" smtClean="0"/>
              <a:t>Нельзя купить».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428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1019" y="0"/>
            <a:ext cx="9823594" cy="563418"/>
          </a:xfrm>
        </p:spPr>
        <p:txBody>
          <a:bodyPr>
            <a:normAutofit/>
          </a:bodyPr>
          <a:lstStyle/>
          <a:p>
            <a:r>
              <a:rPr lang="ru-RU" sz="2000" dirty="0"/>
              <a:t>Описание дидактического пособия.   Дидактический </a:t>
            </a:r>
            <a:r>
              <a:rPr lang="ru-RU" sz="2000" dirty="0" smtClean="0"/>
              <a:t>материал.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0182" y="563418"/>
            <a:ext cx="9934430" cy="53478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Игра «Рулетка»</a:t>
            </a:r>
          </a:p>
          <a:p>
            <a:pPr marL="0" indent="0">
              <a:buNone/>
            </a:pPr>
            <a:r>
              <a:rPr lang="ru-RU" sz="1600" dirty="0" smtClean="0"/>
              <a:t>Цели</a:t>
            </a:r>
            <a:r>
              <a:rPr lang="ru-RU" sz="1600" dirty="0"/>
              <a:t>: Эта игра помогает детям развивать навыки </a:t>
            </a:r>
            <a:r>
              <a:rPr lang="ru-RU" sz="1600" dirty="0" smtClean="0"/>
              <a:t>финансового</a:t>
            </a:r>
          </a:p>
          <a:p>
            <a:pPr marL="0" indent="0">
              <a:buNone/>
            </a:pPr>
            <a:r>
              <a:rPr lang="ru-RU" sz="1600" dirty="0" smtClean="0"/>
              <a:t> </a:t>
            </a:r>
            <a:r>
              <a:rPr lang="ru-RU" sz="1600" dirty="0"/>
              <a:t>планирования и понимание важности грамотного </a:t>
            </a:r>
            <a:r>
              <a:rPr lang="ru-RU" sz="1600" dirty="0" smtClean="0"/>
              <a:t>поведения</a:t>
            </a:r>
          </a:p>
          <a:p>
            <a:pPr marL="0" indent="0">
              <a:buNone/>
            </a:pPr>
            <a:r>
              <a:rPr lang="ru-RU" sz="1600" dirty="0" smtClean="0"/>
              <a:t> </a:t>
            </a:r>
            <a:r>
              <a:rPr lang="ru-RU" sz="1600" dirty="0"/>
              <a:t>в  финансах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600" dirty="0" smtClean="0"/>
              <a:t>Логотипы </a:t>
            </a:r>
            <a:r>
              <a:rPr lang="ru-RU" sz="1600" dirty="0"/>
              <a:t>банков: в игре используются логотипы </a:t>
            </a:r>
            <a:r>
              <a:rPr lang="ru-RU" sz="1600" dirty="0" smtClean="0"/>
              <a:t>различных</a:t>
            </a:r>
          </a:p>
          <a:p>
            <a:pPr marL="0" indent="0">
              <a:buNone/>
            </a:pPr>
            <a:r>
              <a:rPr lang="ru-RU" sz="1600" dirty="0" smtClean="0"/>
              <a:t> </a:t>
            </a:r>
            <a:r>
              <a:rPr lang="ru-RU" sz="1600" dirty="0"/>
              <a:t>банков, которые помогают детям лучше понять, как </a:t>
            </a:r>
            <a:r>
              <a:rPr lang="ru-RU" sz="1600" dirty="0" smtClean="0"/>
              <a:t>работают</a:t>
            </a:r>
          </a:p>
          <a:p>
            <a:pPr marL="0" indent="0">
              <a:buNone/>
            </a:pPr>
            <a:r>
              <a:rPr lang="ru-RU" sz="1600" dirty="0" smtClean="0"/>
              <a:t> </a:t>
            </a:r>
            <a:r>
              <a:rPr lang="ru-RU" sz="1600" dirty="0"/>
              <a:t>банки и какие услуги они предлагают. </a:t>
            </a:r>
          </a:p>
          <a:p>
            <a:pPr marL="0" indent="0">
              <a:buNone/>
            </a:pPr>
            <a:r>
              <a:rPr lang="ru-RU" sz="1600" dirty="0"/>
              <a:t>Сценарий игры: игра включает аукцион, где участники </a:t>
            </a:r>
            <a:r>
              <a:rPr lang="ru-RU" sz="1600" dirty="0" smtClean="0"/>
              <a:t>могут</a:t>
            </a:r>
          </a:p>
          <a:p>
            <a:pPr marL="0" indent="0">
              <a:buNone/>
            </a:pPr>
            <a:r>
              <a:rPr lang="ru-RU" sz="1600" dirty="0" smtClean="0"/>
              <a:t> </a:t>
            </a:r>
            <a:r>
              <a:rPr lang="ru-RU" sz="1600" dirty="0"/>
              <a:t>выигрывать лоты с различными финансовыми предложениями, 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что </a:t>
            </a:r>
            <a:r>
              <a:rPr lang="ru-RU" sz="1600" dirty="0"/>
              <a:t>способствует усвоению финансовых </a:t>
            </a:r>
            <a:r>
              <a:rPr lang="ru-RU" sz="1600" dirty="0" smtClean="0"/>
              <a:t>знаний. </a:t>
            </a:r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>
                <a:solidFill>
                  <a:srgbClr val="FF0000"/>
                </a:solidFill>
              </a:rPr>
              <a:t>Экономический </a:t>
            </a:r>
            <a:r>
              <a:rPr lang="ru-RU" sz="1600" dirty="0">
                <a:solidFill>
                  <a:srgbClr val="FF0000"/>
                </a:solidFill>
              </a:rPr>
              <a:t>словарик</a:t>
            </a:r>
          </a:p>
          <a:p>
            <a:pPr marL="0" indent="0">
              <a:buNone/>
            </a:pPr>
            <a:r>
              <a:rPr lang="ru-RU" sz="1600" dirty="0"/>
              <a:t> Цель: пополнение словарного запаса детей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135" y="563417"/>
            <a:ext cx="3326011" cy="534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92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471055"/>
          </a:xfrm>
        </p:spPr>
        <p:txBody>
          <a:bodyPr>
            <a:normAutofit/>
          </a:bodyPr>
          <a:lstStyle/>
          <a:p>
            <a:r>
              <a:rPr lang="ru-RU" sz="2000" dirty="0"/>
              <a:t>Описание дидактического пособия.   Дидактический материал.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158" y="272542"/>
            <a:ext cx="90454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Интересные факты</a:t>
            </a:r>
          </a:p>
          <a:p>
            <a:r>
              <a:rPr lang="ru-RU" sz="1600" dirty="0"/>
              <a:t>Цель: </a:t>
            </a:r>
            <a:r>
              <a:rPr lang="ru-RU" sz="1600" dirty="0" smtClean="0"/>
              <a:t>предоставление </a:t>
            </a:r>
            <a:r>
              <a:rPr lang="ru-RU" sz="1600" dirty="0"/>
              <a:t>информации, которая может удивить и увлечь читателей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-Самой </a:t>
            </a:r>
            <a:r>
              <a:rPr lang="ru-RU" sz="1600" dirty="0"/>
              <a:t>крупной по размеру купюрой Российской </a:t>
            </a:r>
            <a:r>
              <a:rPr lang="ru-RU" sz="1600" dirty="0" smtClean="0"/>
              <a:t>империи была </a:t>
            </a:r>
            <a:r>
              <a:rPr lang="ru-RU" sz="1600" dirty="0"/>
              <a:t>купюра «</a:t>
            </a:r>
            <a:r>
              <a:rPr lang="ru-RU" sz="1600" dirty="0" err="1"/>
              <a:t>петенька</a:t>
            </a:r>
            <a:r>
              <a:rPr lang="ru-RU" sz="1600" dirty="0"/>
              <a:t>» достоинством 500 рублей, выпускавшаяся с 1898 по 1912 год. Размер купюры был 27,5 см на 12,6 см. В 1910 году одна такая купюра равнялась двум годовым </a:t>
            </a:r>
            <a:r>
              <a:rPr lang="ru-RU" sz="1600" dirty="0" smtClean="0"/>
              <a:t>зарплатам </a:t>
            </a:r>
            <a:r>
              <a:rPr lang="ru-RU" sz="1600" dirty="0" err="1" smtClean="0"/>
              <a:t>среднестатистическогороссийского</a:t>
            </a:r>
            <a:r>
              <a:rPr lang="ru-RU" sz="1600" dirty="0" smtClean="0"/>
              <a:t> рабочего</a:t>
            </a:r>
            <a:endParaRPr lang="ru-RU" sz="1600" dirty="0"/>
          </a:p>
          <a:p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63157" y="1921165"/>
            <a:ext cx="953339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Финансовая безопасность</a:t>
            </a:r>
          </a:p>
          <a:p>
            <a:r>
              <a:rPr lang="ru-RU" sz="1600" dirty="0" smtClean="0"/>
              <a:t>Цель</a:t>
            </a:r>
            <a:r>
              <a:rPr lang="ru-RU" sz="1600" dirty="0"/>
              <a:t>:</a:t>
            </a:r>
            <a:r>
              <a:rPr lang="ru-RU" sz="1600" dirty="0" smtClean="0"/>
              <a:t> формирование </a:t>
            </a:r>
            <a:r>
              <a:rPr lang="ru-RU" sz="1600" dirty="0"/>
              <a:t>у </a:t>
            </a:r>
            <a:r>
              <a:rPr lang="ru-RU" sz="1600" dirty="0" smtClean="0"/>
              <a:t>детей </a:t>
            </a:r>
            <a:r>
              <a:rPr lang="ru-RU" sz="1600" dirty="0"/>
              <a:t>ответственного отношения к деньгам, умения планировать бюджет, экономить средства и избегать финансовых трудностей. 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-Ребенок  </a:t>
            </a:r>
            <a:r>
              <a:rPr lang="ru-RU" sz="1600" dirty="0"/>
              <a:t>не должен никому сообщать данные ни своих, ни родительских карт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- </a:t>
            </a:r>
            <a:r>
              <a:rPr lang="ru-RU" sz="1600" dirty="0"/>
              <a:t>Ему известно о мошенниках и схемах, поэтому он сразу бросает трубку, слыша незнакомца. </a:t>
            </a:r>
            <a:endParaRPr lang="ru-RU" sz="1600" dirty="0" smtClean="0"/>
          </a:p>
          <a:p>
            <a:r>
              <a:rPr lang="ru-RU" sz="1600" dirty="0" smtClean="0"/>
              <a:t>-Ребенок </a:t>
            </a:r>
            <a:r>
              <a:rPr lang="ru-RU" sz="1600" dirty="0"/>
              <a:t>умеет говорить «нет», если его склоняют к странным тратам и долгам знакомые.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3158" y="4147127"/>
            <a:ext cx="934557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Информация</a:t>
            </a:r>
          </a:p>
          <a:p>
            <a:r>
              <a:rPr lang="ru-RU" sz="1600" dirty="0" err="1" smtClean="0"/>
              <a:t>Цель:предоставление</a:t>
            </a:r>
            <a:r>
              <a:rPr lang="ru-RU" sz="1600" dirty="0" smtClean="0"/>
              <a:t> новых знаний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Не поддавайся на уговоры рекламы. Будь ответственным и финансово грамотным покупателем. Что это значит? </a:t>
            </a:r>
          </a:p>
          <a:p>
            <a:r>
              <a:rPr lang="ru-RU" dirty="0" smtClean="0"/>
              <a:t>      </a:t>
            </a:r>
            <a:r>
              <a:rPr lang="ru-RU" sz="1600" dirty="0" smtClean="0"/>
              <a:t>Не переплачивай за бренд. </a:t>
            </a:r>
          </a:p>
          <a:p>
            <a:r>
              <a:rPr lang="ru-RU" sz="1600" dirty="0" smtClean="0"/>
              <a:t> Помни, что «3 по цене 2» — это не всегда выгодное приобретение.</a:t>
            </a:r>
          </a:p>
          <a:p>
            <a:r>
              <a:rPr lang="ru-RU" sz="1600" dirty="0" smtClean="0"/>
              <a:t> Бери упаковку большого объема: цена на нее обычно существенно ниже. </a:t>
            </a:r>
          </a:p>
          <a:p>
            <a:r>
              <a:rPr lang="ru-RU" sz="1600" dirty="0" smtClean="0"/>
              <a:t>Отдавай предпочтение товарам с нижних полок </a:t>
            </a:r>
          </a:p>
          <a:p>
            <a:r>
              <a:rPr lang="ru-RU" sz="1600" dirty="0" smtClean="0"/>
              <a:t>Не делай спонтанных покупок, даже если предложение кажется очень выгодным. 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556" y="311389"/>
            <a:ext cx="2444690" cy="6546611"/>
          </a:xfrm>
          <a:prstGeom prst="rect">
            <a:avLst/>
          </a:prstGeom>
        </p:spPr>
      </p:pic>
      <p:sp>
        <p:nvSpPr>
          <p:cNvPr id="10" name="Стрелка вправо 9"/>
          <p:cNvSpPr/>
          <p:nvPr/>
        </p:nvSpPr>
        <p:spPr>
          <a:xfrm flipV="1">
            <a:off x="163158" y="5468774"/>
            <a:ext cx="346365" cy="104447"/>
          </a:xfrm>
          <a:prstGeom prst="rightArrow">
            <a:avLst>
              <a:gd name="adj1" fmla="val 499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129309" y="5724927"/>
            <a:ext cx="317081" cy="180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flipV="1">
            <a:off x="136970" y="5233567"/>
            <a:ext cx="538753" cy="148272"/>
          </a:xfrm>
          <a:prstGeom prst="rightArrow">
            <a:avLst>
              <a:gd name="adj1" fmla="val 499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flipV="1">
            <a:off x="78508" y="6026768"/>
            <a:ext cx="397165" cy="168704"/>
          </a:xfrm>
          <a:prstGeom prst="rightArrow">
            <a:avLst>
              <a:gd name="adj1" fmla="val 499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flipV="1">
            <a:off x="49225" y="6221963"/>
            <a:ext cx="397165" cy="168704"/>
          </a:xfrm>
          <a:prstGeom prst="rightArrow">
            <a:avLst>
              <a:gd name="adj1" fmla="val 499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048000" y="3105835"/>
            <a:ext cx="61606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8" name="Пятно 2 17"/>
          <p:cNvSpPr/>
          <p:nvPr/>
        </p:nvSpPr>
        <p:spPr>
          <a:xfrm>
            <a:off x="350982" y="2881745"/>
            <a:ext cx="95408" cy="45719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34856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459</TotalTime>
  <Words>1078</Words>
  <Application>Microsoft Office PowerPoint</Application>
  <PresentationFormat>Широкоэкранный</PresentationFormat>
  <Paragraphs>116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Легкий дым</vt:lpstr>
      <vt:lpstr>Номинация: «Лучшее методическое обеспечение реализации программы по финансовой грамотности» </vt:lpstr>
      <vt:lpstr>Планируемые результаты:  </vt:lpstr>
      <vt:lpstr>Этапы создания дидактического пособия: </vt:lpstr>
      <vt:lpstr>Описание дидактического пособия </vt:lpstr>
      <vt:lpstr>Описание дидактического пособия. Дидактический материал.</vt:lpstr>
      <vt:lpstr>Описание дидактического пособия.   Дидактический материал</vt:lpstr>
      <vt:lpstr>Описание дидактического пособия.   Дидактический материал.</vt:lpstr>
      <vt:lpstr>Описание дидактического пособия.   Дидактический материал.</vt:lpstr>
      <vt:lpstr>Описание дидактического пособия.   Дидактический материал.</vt:lpstr>
      <vt:lpstr>Что отличает финансово грамотного человека?</vt:lpstr>
      <vt:lpstr>Ресурсы: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Номинация: «Лучшее методическое обеспечение реализации программы по финансовой грамотности» </dc:title>
  <dc:creator>xxx</dc:creator>
  <cp:lastModifiedBy>xxx</cp:lastModifiedBy>
  <cp:revision>41</cp:revision>
  <dcterms:created xsi:type="dcterms:W3CDTF">2025-11-29T10:45:40Z</dcterms:created>
  <dcterms:modified xsi:type="dcterms:W3CDTF">2025-11-29T18:25:26Z</dcterms:modified>
</cp:coreProperties>
</file>